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324" r:id="rId3"/>
    <p:sldId id="345" r:id="rId4"/>
    <p:sldId id="337" r:id="rId5"/>
    <p:sldId id="325" r:id="rId6"/>
    <p:sldId id="338" r:id="rId7"/>
    <p:sldId id="344" r:id="rId8"/>
    <p:sldId id="343" r:id="rId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末永　健" initials="末永　健" lastIdx="1" clrIdx="0">
    <p:extLst>
      <p:ext uri="{19B8F6BF-5375-455C-9EA6-DF929625EA0E}">
        <p15:presenceInfo xmlns:p15="http://schemas.microsoft.com/office/powerpoint/2012/main" userId="S-1-5-21-161959346-1900351369-444732941-2236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1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jpx-fs2\o-koho\&#22823;&#38442;&#24195;&#22577;\01_&#31038;&#38263;&#38306;&#20418;&#65288;&#35611;&#28436;&#12539;&#25384;&#25334;&#31561;&#65289;\FIA\&#12459;&#12486;&#12468;&#12522;&#12540;&#21029;&#21462;&#24341;&#39640;&#12398;&#25512;&#31227;\&#9733;FIA%20global%20future%20&amp;%20Option%20volume%20by%20category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0">
                <a:latin typeface="+mn-ea"/>
                <a:ea typeface="+mn-ea"/>
              </a:defRPr>
            </a:pPr>
            <a:r>
              <a:rPr kumimoji="1" lang="ja-JP" altLang="ja-JP" sz="1050" b="0" i="0" baseline="0">
                <a:effectLst/>
                <a:latin typeface="+mn-ea"/>
                <a:ea typeface="+mn-ea"/>
              </a:rPr>
              <a:t>資産別取引所デリバティブ取引高の推移</a:t>
            </a:r>
            <a:endParaRPr lang="ja-JP" altLang="ja-JP" sz="1050" b="0">
              <a:effectLst/>
              <a:latin typeface="+mn-ea"/>
              <a:ea typeface="+mn-ea"/>
            </a:endParaRPr>
          </a:p>
        </c:rich>
      </c:tx>
      <c:layout>
        <c:manualLayout>
          <c:xMode val="edge"/>
          <c:yMode val="edge"/>
          <c:x val="0.33581114429661812"/>
          <c:y val="1.24581156327421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643941509293549E-2"/>
          <c:y val="9.4026253789245243E-2"/>
          <c:w val="0.89923967099249003"/>
          <c:h val="0.82123664583036482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データ!$B$1</c:f>
              <c:strCache>
                <c:ptCount val="1"/>
                <c:pt idx="0">
                  <c:v>株価指数</c:v>
                </c:pt>
              </c:strCache>
            </c:strRef>
          </c:tx>
          <c:invertIfNegative val="0"/>
          <c:cat>
            <c:numRef>
              <c:f>データ!$A$2:$A$21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データ!$B$2:$B$21</c:f>
              <c:numCache>
                <c:formatCode>#,##0_);[Red]\(#,##0\)</c:formatCode>
                <c:ptCount val="20"/>
                <c:pt idx="0">
                  <c:v>1498150000</c:v>
                </c:pt>
                <c:pt idx="1">
                  <c:v>2791180000</c:v>
                </c:pt>
                <c:pt idx="2">
                  <c:v>3960870000</c:v>
                </c:pt>
                <c:pt idx="3">
                  <c:v>3799400000</c:v>
                </c:pt>
                <c:pt idx="4">
                  <c:v>4080330000</c:v>
                </c:pt>
                <c:pt idx="5">
                  <c:v>4454222902</c:v>
                </c:pt>
                <c:pt idx="6">
                  <c:v>5499833555</c:v>
                </c:pt>
                <c:pt idx="7">
                  <c:v>6488621284</c:v>
                </c:pt>
                <c:pt idx="8">
                  <c:v>7449846538</c:v>
                </c:pt>
                <c:pt idx="9">
                  <c:v>8664986804</c:v>
                </c:pt>
                <c:pt idx="10">
                  <c:v>10228716966</c:v>
                </c:pt>
                <c:pt idx="11">
                  <c:v>7464351381</c:v>
                </c:pt>
                <c:pt idx="12">
                  <c:v>6830177458</c:v>
                </c:pt>
                <c:pt idx="13">
                  <c:v>7339406137</c:v>
                </c:pt>
                <c:pt idx="14">
                  <c:v>8339938815</c:v>
                </c:pt>
                <c:pt idx="15">
                  <c:v>7117924279</c:v>
                </c:pt>
                <c:pt idx="16">
                  <c:v>7515908716</c:v>
                </c:pt>
                <c:pt idx="17">
                  <c:v>9982559310</c:v>
                </c:pt>
                <c:pt idx="18">
                  <c:v>12460888338</c:v>
                </c:pt>
                <c:pt idx="19">
                  <c:v>18609021646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1-4825-8CA7-D80DF9DA3130}"/>
            </c:ext>
          </c:extLst>
        </c:ser>
        <c:ser>
          <c:idx val="4"/>
          <c:order val="1"/>
          <c:tx>
            <c:strRef>
              <c:f>データ!$C$1</c:f>
              <c:strCache>
                <c:ptCount val="1"/>
                <c:pt idx="0">
                  <c:v>個別証券</c:v>
                </c:pt>
              </c:strCache>
            </c:strRef>
          </c:tx>
          <c:invertIfNegative val="0"/>
          <c:cat>
            <c:numRef>
              <c:f>データ!$A$2:$A$21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データ!$C$2:$C$21</c:f>
              <c:numCache>
                <c:formatCode>#,##0_);[Red]\(#,##0\)</c:formatCode>
                <c:ptCount val="20"/>
                <c:pt idx="0">
                  <c:v>1179010000</c:v>
                </c:pt>
                <c:pt idx="1">
                  <c:v>1354700000</c:v>
                </c:pt>
                <c:pt idx="2">
                  <c:v>1558520000</c:v>
                </c:pt>
                <c:pt idx="3">
                  <c:v>1996660000</c:v>
                </c:pt>
                <c:pt idx="4">
                  <c:v>2356870000</c:v>
                </c:pt>
                <c:pt idx="5">
                  <c:v>2876486897</c:v>
                </c:pt>
                <c:pt idx="6">
                  <c:v>4400437854</c:v>
                </c:pt>
                <c:pt idx="7">
                  <c:v>5511194380</c:v>
                </c:pt>
                <c:pt idx="8">
                  <c:v>4520849065</c:v>
                </c:pt>
                <c:pt idx="9">
                  <c:v>5046629020</c:v>
                </c:pt>
                <c:pt idx="10">
                  <c:v>5296596675</c:v>
                </c:pt>
                <c:pt idx="11">
                  <c:v>5054049740</c:v>
                </c:pt>
                <c:pt idx="12">
                  <c:v>4946500754</c:v>
                </c:pt>
                <c:pt idx="13">
                  <c:v>4943659298</c:v>
                </c:pt>
                <c:pt idx="14">
                  <c:v>4944753556</c:v>
                </c:pt>
                <c:pt idx="15">
                  <c:v>4557835036</c:v>
                </c:pt>
                <c:pt idx="16">
                  <c:v>4754164789</c:v>
                </c:pt>
                <c:pt idx="17">
                  <c:v>5787981798</c:v>
                </c:pt>
                <c:pt idx="18">
                  <c:v>6099212729</c:v>
                </c:pt>
                <c:pt idx="19">
                  <c:v>9897318982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21-4825-8CA7-D80DF9DA3130}"/>
            </c:ext>
          </c:extLst>
        </c:ser>
        <c:ser>
          <c:idx val="3"/>
          <c:order val="2"/>
          <c:tx>
            <c:strRef>
              <c:f>データ!$D$1</c:f>
              <c:strCache>
                <c:ptCount val="1"/>
                <c:pt idx="0">
                  <c:v>金利</c:v>
                </c:pt>
              </c:strCache>
            </c:strRef>
          </c:tx>
          <c:invertIfNegative val="0"/>
          <c:cat>
            <c:numRef>
              <c:f>データ!$A$2:$A$21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データ!$D$2:$D$21</c:f>
              <c:numCache>
                <c:formatCode>#,##0_);[Red]\(#,##0\)</c:formatCode>
                <c:ptCount val="20"/>
                <c:pt idx="0">
                  <c:v>1233560000</c:v>
                </c:pt>
                <c:pt idx="1">
                  <c:v>1478440000</c:v>
                </c:pt>
                <c:pt idx="2">
                  <c:v>1881270000</c:v>
                </c:pt>
                <c:pt idx="3">
                  <c:v>2271250000</c:v>
                </c:pt>
                <c:pt idx="4">
                  <c:v>2536770000</c:v>
                </c:pt>
                <c:pt idx="5">
                  <c:v>3193410504</c:v>
                </c:pt>
                <c:pt idx="6">
                  <c:v>3745176350</c:v>
                </c:pt>
                <c:pt idx="7">
                  <c:v>3204838617</c:v>
                </c:pt>
                <c:pt idx="8">
                  <c:v>2464092298</c:v>
                </c:pt>
                <c:pt idx="9">
                  <c:v>3196005638</c:v>
                </c:pt>
                <c:pt idx="10">
                  <c:v>3455673679</c:v>
                </c:pt>
                <c:pt idx="11">
                  <c:v>2892935562</c:v>
                </c:pt>
                <c:pt idx="12">
                  <c:v>3344450251</c:v>
                </c:pt>
                <c:pt idx="13">
                  <c:v>3300300084</c:v>
                </c:pt>
                <c:pt idx="14">
                  <c:v>3263181266</c:v>
                </c:pt>
                <c:pt idx="15">
                  <c:v>3519100552</c:v>
                </c:pt>
                <c:pt idx="16">
                  <c:v>3967995313</c:v>
                </c:pt>
                <c:pt idx="17">
                  <c:v>4554195669</c:v>
                </c:pt>
                <c:pt idx="18">
                  <c:v>4771985821</c:v>
                </c:pt>
                <c:pt idx="19">
                  <c:v>4151838110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21-4825-8CA7-D80DF9DA3130}"/>
            </c:ext>
          </c:extLst>
        </c:ser>
        <c:ser>
          <c:idx val="2"/>
          <c:order val="3"/>
          <c:tx>
            <c:strRef>
              <c:f>データ!$E$1</c:f>
              <c:strCache>
                <c:ptCount val="1"/>
                <c:pt idx="0">
                  <c:v>通貨</c:v>
                </c:pt>
              </c:strCache>
            </c:strRef>
          </c:tx>
          <c:invertIfNegative val="0"/>
          <c:cat>
            <c:numRef>
              <c:f>データ!$A$2:$A$21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データ!$E$2:$E$21</c:f>
              <c:numCache>
                <c:formatCode>#,##0_);[Red]\(#,##0\)</c:formatCode>
                <c:ptCount val="20"/>
                <c:pt idx="0">
                  <c:v>55380000</c:v>
                </c:pt>
                <c:pt idx="1">
                  <c:v>60560000</c:v>
                </c:pt>
                <c:pt idx="2">
                  <c:v>77850000</c:v>
                </c:pt>
                <c:pt idx="3">
                  <c:v>105380000</c:v>
                </c:pt>
                <c:pt idx="4">
                  <c:v>167190000</c:v>
                </c:pt>
                <c:pt idx="5">
                  <c:v>240053180</c:v>
                </c:pt>
                <c:pt idx="6">
                  <c:v>459752816</c:v>
                </c:pt>
                <c:pt idx="7">
                  <c:v>597481714</c:v>
                </c:pt>
                <c:pt idx="8">
                  <c:v>990872926</c:v>
                </c:pt>
                <c:pt idx="9">
                  <c:v>2525981511</c:v>
                </c:pt>
                <c:pt idx="10">
                  <c:v>3147464132</c:v>
                </c:pt>
                <c:pt idx="11">
                  <c:v>2434557602</c:v>
                </c:pt>
                <c:pt idx="12">
                  <c:v>2497275021</c:v>
                </c:pt>
                <c:pt idx="13">
                  <c:v>2122783609</c:v>
                </c:pt>
                <c:pt idx="14">
                  <c:v>2785081607</c:v>
                </c:pt>
                <c:pt idx="15">
                  <c:v>3073420689</c:v>
                </c:pt>
                <c:pt idx="16">
                  <c:v>2984103494</c:v>
                </c:pt>
                <c:pt idx="17">
                  <c:v>3928907250</c:v>
                </c:pt>
                <c:pt idx="18">
                  <c:v>3938596707</c:v>
                </c:pt>
                <c:pt idx="19">
                  <c:v>4523688389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21-4825-8CA7-D80DF9DA3130}"/>
            </c:ext>
          </c:extLst>
        </c:ser>
        <c:ser>
          <c:idx val="0"/>
          <c:order val="4"/>
          <c:tx>
            <c:strRef>
              <c:f>データ!$F$1</c:f>
              <c:strCache>
                <c:ptCount val="1"/>
                <c:pt idx="0">
                  <c:v>エネルギー</c:v>
                </c:pt>
              </c:strCache>
            </c:strRef>
          </c:tx>
          <c:invertIfNegative val="0"/>
          <c:cat>
            <c:numRef>
              <c:f>データ!$A$2:$A$21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データ!$F$2:$F$21</c:f>
              <c:numCache>
                <c:formatCode>#,##0_);[Red]\(#,##0\)</c:formatCode>
                <c:ptCount val="20"/>
                <c:pt idx="0">
                  <c:v>166900000</c:v>
                </c:pt>
                <c:pt idx="1">
                  <c:v>209370000</c:v>
                </c:pt>
                <c:pt idx="2">
                  <c:v>217560000</c:v>
                </c:pt>
                <c:pt idx="3">
                  <c:v>243460000</c:v>
                </c:pt>
                <c:pt idx="4">
                  <c:v>280130000</c:v>
                </c:pt>
                <c:pt idx="5">
                  <c:v>385965150</c:v>
                </c:pt>
                <c:pt idx="6">
                  <c:v>496770566</c:v>
                </c:pt>
                <c:pt idx="7">
                  <c:v>580952996</c:v>
                </c:pt>
                <c:pt idx="8">
                  <c:v>657653860</c:v>
                </c:pt>
                <c:pt idx="9">
                  <c:v>723618042</c:v>
                </c:pt>
                <c:pt idx="10">
                  <c:v>813511365</c:v>
                </c:pt>
                <c:pt idx="11">
                  <c:v>900680624</c:v>
                </c:pt>
                <c:pt idx="12">
                  <c:v>1311008765</c:v>
                </c:pt>
                <c:pt idx="13">
                  <c:v>1160869956</c:v>
                </c:pt>
                <c:pt idx="14">
                  <c:v>1410908886</c:v>
                </c:pt>
                <c:pt idx="15">
                  <c:v>2214163491</c:v>
                </c:pt>
                <c:pt idx="16">
                  <c:v>2171206765</c:v>
                </c:pt>
                <c:pt idx="17">
                  <c:v>2237728622</c:v>
                </c:pt>
                <c:pt idx="18">
                  <c:v>2542348018</c:v>
                </c:pt>
                <c:pt idx="19">
                  <c:v>3152479136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21-4825-8CA7-D80DF9DA3130}"/>
            </c:ext>
          </c:extLst>
        </c:ser>
        <c:ser>
          <c:idx val="7"/>
          <c:order val="5"/>
          <c:tx>
            <c:strRef>
              <c:f>データ!$J$1</c:f>
              <c:strCache>
                <c:ptCount val="1"/>
                <c:pt idx="0">
                  <c:v>貴金属</c:v>
                </c:pt>
              </c:strCache>
            </c:strRef>
          </c:tx>
          <c:invertIfNegative val="0"/>
          <c:cat>
            <c:numRef>
              <c:f>データ!$A$2:$A$21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データ!$J$2:$J$21</c:f>
              <c:numCache>
                <c:formatCode>#,##0_);[Red]\(#,##0\)</c:formatCode>
                <c:ptCount val="20"/>
                <c:pt idx="0">
                  <c:v>39140000</c:v>
                </c:pt>
                <c:pt idx="1">
                  <c:v>51260000</c:v>
                </c:pt>
                <c:pt idx="2">
                  <c:v>64459999.999999993</c:v>
                </c:pt>
                <c:pt idx="3">
                  <c:v>60560000</c:v>
                </c:pt>
                <c:pt idx="4">
                  <c:v>55340000</c:v>
                </c:pt>
                <c:pt idx="5">
                  <c:v>102298908</c:v>
                </c:pt>
                <c:pt idx="6">
                  <c:v>150976113</c:v>
                </c:pt>
                <c:pt idx="7">
                  <c:v>157443026</c:v>
                </c:pt>
                <c:pt idx="8">
                  <c:v>151451722</c:v>
                </c:pt>
                <c:pt idx="9">
                  <c:v>174946553</c:v>
                </c:pt>
                <c:pt idx="10">
                  <c:v>342134687</c:v>
                </c:pt>
                <c:pt idx="11">
                  <c:v>319434323</c:v>
                </c:pt>
                <c:pt idx="12">
                  <c:v>433708193</c:v>
                </c:pt>
                <c:pt idx="13">
                  <c:v>371064966</c:v>
                </c:pt>
                <c:pt idx="14">
                  <c:v>316685335</c:v>
                </c:pt>
                <c:pt idx="15">
                  <c:v>312137035</c:v>
                </c:pt>
                <c:pt idx="16">
                  <c:v>281823613</c:v>
                </c:pt>
                <c:pt idx="17">
                  <c:v>317927192</c:v>
                </c:pt>
                <c:pt idx="18">
                  <c:v>582292397</c:v>
                </c:pt>
                <c:pt idx="19">
                  <c:v>983139556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21-4825-8CA7-D80DF9DA3130}"/>
            </c:ext>
          </c:extLst>
        </c:ser>
        <c:ser>
          <c:idx val="1"/>
          <c:order val="6"/>
          <c:tx>
            <c:strRef>
              <c:f>データ!$H$1</c:f>
              <c:strCache>
                <c:ptCount val="1"/>
                <c:pt idx="0">
                  <c:v>非貴金属</c:v>
                </c:pt>
              </c:strCache>
            </c:strRef>
          </c:tx>
          <c:invertIfNegative val="0"/>
          <c:cat>
            <c:numRef>
              <c:f>データ!$A$2:$A$21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データ!$H$2:$H$21</c:f>
              <c:numCache>
                <c:formatCode>#,##0_);[Red]\(#,##0\)</c:formatCode>
                <c:ptCount val="20"/>
                <c:pt idx="0">
                  <c:v>70150000</c:v>
                </c:pt>
                <c:pt idx="1">
                  <c:v>71570000</c:v>
                </c:pt>
                <c:pt idx="2">
                  <c:v>90390000</c:v>
                </c:pt>
                <c:pt idx="3">
                  <c:v>105230000</c:v>
                </c:pt>
                <c:pt idx="4">
                  <c:v>98000000</c:v>
                </c:pt>
                <c:pt idx="5">
                  <c:v>116383437</c:v>
                </c:pt>
                <c:pt idx="6">
                  <c:v>106859969</c:v>
                </c:pt>
                <c:pt idx="7">
                  <c:v>198715383</c:v>
                </c:pt>
                <c:pt idx="8">
                  <c:v>462823525</c:v>
                </c:pt>
                <c:pt idx="9">
                  <c:v>643646141</c:v>
                </c:pt>
                <c:pt idx="10">
                  <c:v>435115597</c:v>
                </c:pt>
                <c:pt idx="11">
                  <c:v>554253753</c:v>
                </c:pt>
                <c:pt idx="12">
                  <c:v>646353626</c:v>
                </c:pt>
                <c:pt idx="13">
                  <c:v>872626126</c:v>
                </c:pt>
                <c:pt idx="14">
                  <c:v>1280935517</c:v>
                </c:pt>
                <c:pt idx="15">
                  <c:v>1877347635</c:v>
                </c:pt>
                <c:pt idx="16">
                  <c:v>1740499534</c:v>
                </c:pt>
                <c:pt idx="17">
                  <c:v>1523423150</c:v>
                </c:pt>
                <c:pt idx="18">
                  <c:v>1439730644</c:v>
                </c:pt>
                <c:pt idx="19">
                  <c:v>1433275953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21-4825-8CA7-D80DF9DA3130}"/>
            </c:ext>
          </c:extLst>
        </c:ser>
        <c:ser>
          <c:idx val="8"/>
          <c:order val="7"/>
          <c:tx>
            <c:strRef>
              <c:f>データ!$G$1</c:f>
              <c:strCache>
                <c:ptCount val="1"/>
                <c:pt idx="0">
                  <c:v>農産物</c:v>
                </c:pt>
              </c:strCache>
            </c:strRef>
          </c:tx>
          <c:invertIfNegative val="0"/>
          <c:cat>
            <c:numRef>
              <c:f>データ!$A$2:$A$21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データ!$G$2:$G$21</c:f>
              <c:numCache>
                <c:formatCode>#,##0_);[Red]\(#,##0\)</c:formatCode>
                <c:ptCount val="20"/>
                <c:pt idx="0">
                  <c:v>139400000</c:v>
                </c:pt>
                <c:pt idx="1">
                  <c:v>199390000</c:v>
                </c:pt>
                <c:pt idx="2">
                  <c:v>261149999.99999997</c:v>
                </c:pt>
                <c:pt idx="3">
                  <c:v>301910000</c:v>
                </c:pt>
                <c:pt idx="4">
                  <c:v>378900000</c:v>
                </c:pt>
                <c:pt idx="5">
                  <c:v>489031853</c:v>
                </c:pt>
                <c:pt idx="6">
                  <c:v>640683907</c:v>
                </c:pt>
                <c:pt idx="7">
                  <c:v>897633132</c:v>
                </c:pt>
                <c:pt idx="8">
                  <c:v>927839377</c:v>
                </c:pt>
                <c:pt idx="9">
                  <c:v>1305504989</c:v>
                </c:pt>
                <c:pt idx="10">
                  <c:v>996805471</c:v>
                </c:pt>
                <c:pt idx="11">
                  <c:v>1254451535</c:v>
                </c:pt>
                <c:pt idx="12">
                  <c:v>1211465802</c:v>
                </c:pt>
                <c:pt idx="13">
                  <c:v>1388095447</c:v>
                </c:pt>
                <c:pt idx="14">
                  <c:v>1639886712</c:v>
                </c:pt>
                <c:pt idx="15">
                  <c:v>1932074899</c:v>
                </c:pt>
                <c:pt idx="16">
                  <c:v>1306068499</c:v>
                </c:pt>
                <c:pt idx="17">
                  <c:v>1487755387</c:v>
                </c:pt>
                <c:pt idx="18">
                  <c:v>1767719357</c:v>
                </c:pt>
                <c:pt idx="19">
                  <c:v>2569466044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321-4825-8CA7-D80DF9DA3130}"/>
            </c:ext>
          </c:extLst>
        </c:ser>
        <c:ser>
          <c:idx val="9"/>
          <c:order val="8"/>
          <c:tx>
            <c:strRef>
              <c:f>データ!$I$1</c:f>
              <c:strCache>
                <c:ptCount val="1"/>
                <c:pt idx="0">
                  <c:v>その他</c:v>
                </c:pt>
              </c:strCache>
            </c:strRef>
          </c:tx>
          <c:invertIfNegative val="0"/>
          <c:cat>
            <c:numRef>
              <c:f>データ!$A$2:$A$21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データ!$I$2:$I$21</c:f>
              <c:numCache>
                <c:formatCode>#,##0_);[Red]\(#,##0\)</c:formatCode>
                <c:ptCount val="20"/>
                <c:pt idx="0">
                  <c:v>750000</c:v>
                </c:pt>
                <c:pt idx="1">
                  <c:v>800000</c:v>
                </c:pt>
                <c:pt idx="2">
                  <c:v>660000</c:v>
                </c:pt>
                <c:pt idx="3">
                  <c:v>860000</c:v>
                </c:pt>
                <c:pt idx="4">
                  <c:v>2590000</c:v>
                </c:pt>
                <c:pt idx="5">
                  <c:v>4360194</c:v>
                </c:pt>
                <c:pt idx="6">
                  <c:v>26140974</c:v>
                </c:pt>
                <c:pt idx="7">
                  <c:v>44896671</c:v>
                </c:pt>
                <c:pt idx="8">
                  <c:v>114469433</c:v>
                </c:pt>
                <c:pt idx="9">
                  <c:v>137657192</c:v>
                </c:pt>
                <c:pt idx="10">
                  <c:v>230305531</c:v>
                </c:pt>
                <c:pt idx="11">
                  <c:v>253203391</c:v>
                </c:pt>
                <c:pt idx="12">
                  <c:v>345924587</c:v>
                </c:pt>
                <c:pt idx="13">
                  <c:v>354372337</c:v>
                </c:pt>
                <c:pt idx="14">
                  <c:v>819711258</c:v>
                </c:pt>
                <c:pt idx="15">
                  <c:v>616015068</c:v>
                </c:pt>
                <c:pt idx="16">
                  <c:v>479809831</c:v>
                </c:pt>
                <c:pt idx="17">
                  <c:v>489018266</c:v>
                </c:pt>
                <c:pt idx="18">
                  <c:v>889168670</c:v>
                </c:pt>
                <c:pt idx="19">
                  <c:v>1447264077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21-4825-8CA7-D80DF9DA3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2162688"/>
        <c:axId val="1"/>
      </c:barChart>
      <c:catAx>
        <c:axId val="211216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/>
        <c:numFmt formatCode="#,##0_);[Red]\(#,##0\)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2112162688"/>
        <c:crosses val="autoZero"/>
        <c:crossBetween val="between"/>
        <c:dispUnits>
          <c:builtInUnit val="millions"/>
        </c:dispUnits>
      </c:valAx>
    </c:plotArea>
    <c:legend>
      <c:legendPos val="r"/>
      <c:legendEntry>
        <c:idx val="2"/>
        <c:txPr>
          <a:bodyPr/>
          <a:lstStyle/>
          <a:p>
            <a:pPr>
              <a:defRPr sz="900"/>
            </a:pPr>
            <a:endParaRPr lang="ja-JP"/>
          </a:p>
        </c:txPr>
      </c:legendEntry>
      <c:layout>
        <c:manualLayout>
          <c:xMode val="edge"/>
          <c:yMode val="edge"/>
          <c:x val="0.1220484230878259"/>
          <c:y val="0.12955719320352321"/>
          <c:w val="0.15485616153906592"/>
          <c:h val="0.30276383114916106"/>
        </c:manualLayout>
      </c:layout>
      <c:overlay val="0"/>
      <c:spPr>
        <a:solidFill>
          <a:sysClr val="window" lastClr="FFFFFF"/>
        </a:solidFill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900"/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0.12116</cdr:x>
      <cdr:y>0.0801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-6496033" y="-882207"/>
          <a:ext cx="666767" cy="217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800" dirty="0"/>
            <a:t>(</a:t>
          </a:r>
          <a:r>
            <a:rPr lang="ja-JP" altLang="en-US" sz="800" dirty="0"/>
            <a:t>百万単位</a:t>
          </a:r>
          <a:r>
            <a:rPr lang="en-US" altLang="ja-JP" sz="800" dirty="0"/>
            <a:t>) </a:t>
          </a:r>
          <a:endParaRPr lang="ja-JP" altLang="en-US" sz="800" dirty="0"/>
        </a:p>
      </cdr:txBody>
    </cdr:sp>
  </cdr:relSizeAnchor>
  <cdr:relSizeAnchor xmlns:cdr="http://schemas.openxmlformats.org/drawingml/2006/chartDrawing">
    <cdr:from>
      <cdr:x>0.66096</cdr:x>
      <cdr:y>0.23937</cdr:y>
    </cdr:from>
    <cdr:to>
      <cdr:x>0.77691</cdr:x>
      <cdr:y>0.48315</cdr:y>
    </cdr:to>
    <cdr:sp macro="" textlink="">
      <cdr:nvSpPr>
        <cdr:cNvPr id="5" name="テキスト ボックス 4"/>
        <cdr:cNvSpPr txBox="1"/>
      </cdr:nvSpPr>
      <cdr:spPr>
        <a:xfrm xmlns:a="http://schemas.openxmlformats.org/drawingml/2006/main">
          <a:off x="5238750" y="914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5BB58FE-C50D-4FCC-9864-742372085D7B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1C31A743-B267-4F88-9F80-B852F463C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17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FADB-3CEB-418C-A904-4A99933E2468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53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75E3-4C93-4054-B235-E7EFB1502578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1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9DD6-8ACF-48AE-A059-2750C9928A29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3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BEF7-A3ED-46A4-A4AB-49DBB277F7E0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41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5C1E-6092-4629-94A6-93883CF7517C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04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E435-FE75-4DD1-9EBE-C4710D65A332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95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01DA-4E38-444F-8C18-2C0BF33B847C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48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35EF-BDCE-4496-AFEB-FBA214353044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54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DD59-753B-429D-A0C8-EE60B7E2D719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85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2A93-2584-420C-9B89-1DFC6B068984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48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D784-8E45-46CA-9E1D-ACD7B3EB707A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9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4FFE-CD32-4842-AD9B-7AECBCF9F002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93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87082" y="1738055"/>
            <a:ext cx="10003809" cy="238760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参考資料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/>
            </a:r>
            <a:b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endParaRPr kumimoji="1" lang="ja-JP" altLang="en-US" sz="5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4" name="直線コネクタ 3"/>
          <p:cNvCxnSpPr>
            <a:cxnSpLocks/>
          </p:cNvCxnSpPr>
          <p:nvPr/>
        </p:nvCxnSpPr>
        <p:spPr>
          <a:xfrm>
            <a:off x="1333962" y="3505546"/>
            <a:ext cx="9510050" cy="0"/>
          </a:xfrm>
          <a:prstGeom prst="line">
            <a:avLst/>
          </a:prstGeom>
          <a:ln w="76200">
            <a:solidFill>
              <a:srgbClr val="C0000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2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20424"/>
            <a:ext cx="10515600" cy="834501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世界の潮流と日本の状況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4" name="直線コネクタ 3"/>
          <p:cNvCxnSpPr>
            <a:cxnSpLocks/>
          </p:cNvCxnSpPr>
          <p:nvPr/>
        </p:nvCxnSpPr>
        <p:spPr>
          <a:xfrm>
            <a:off x="838200" y="779394"/>
            <a:ext cx="10018690" cy="6217"/>
          </a:xfrm>
          <a:prstGeom prst="line">
            <a:avLst/>
          </a:prstGeom>
          <a:ln w="76200">
            <a:solidFill>
              <a:srgbClr val="C0000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21971" y="6477422"/>
            <a:ext cx="2743200" cy="365125"/>
          </a:xfrm>
        </p:spPr>
        <p:txBody>
          <a:bodyPr/>
          <a:lstStyle/>
          <a:p>
            <a:fld id="{4CFCB8D1-E384-4ABF-9F79-4EB3205F8B48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485630" y="951054"/>
            <a:ext cx="1111496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東京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への一極集中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〇日本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は、他の先進国に比べ、政治・経済・人口が過度に東京に一極集中。</a:t>
            </a:r>
          </a:p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〇新型コロナウイルス感染症拡大に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より、あらためて、危機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事象発生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時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における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東京一極集中のリスクが顕在化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月東証システム障害により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、３兆円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の取引機会を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喪失。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/>
          <a:srcRect l="6189"/>
          <a:stretch/>
        </p:blipFill>
        <p:spPr>
          <a:xfrm>
            <a:off x="734137" y="2874014"/>
            <a:ext cx="5506716" cy="227655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4CF59F8-A367-4EC1-83BF-5D400B8A4CCC}"/>
              </a:ext>
            </a:extLst>
          </p:cNvPr>
          <p:cNvSpPr txBox="1"/>
          <p:nvPr/>
        </p:nvSpPr>
        <p:spPr>
          <a:xfrm>
            <a:off x="764926" y="6084214"/>
            <a:ext cx="279779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217984" indent="-217984"/>
            <a:r>
              <a:rPr lang="ja-JP" altLang="en-US" sz="1200" dirty="0"/>
              <a:t>　</a:t>
            </a:r>
            <a:r>
              <a:rPr lang="en-US" altLang="ja-JP" sz="1200" dirty="0"/>
              <a:t>※</a:t>
            </a:r>
            <a:r>
              <a:rPr lang="ja-JP" altLang="en-US" sz="1200" dirty="0"/>
              <a:t>国内</a:t>
            </a:r>
            <a:r>
              <a:rPr lang="en-US" altLang="ja-JP" sz="1200" dirty="0"/>
              <a:t>GDP</a:t>
            </a:r>
            <a:r>
              <a:rPr lang="ja-JP" altLang="en-US" sz="1200" dirty="0"/>
              <a:t>は、県民経済計算を参照</a:t>
            </a:r>
            <a:endParaRPr lang="en-US" altLang="ja-JP" sz="1200" dirty="0"/>
          </a:p>
        </p:txBody>
      </p:sp>
      <p:sp>
        <p:nvSpPr>
          <p:cNvPr id="28" name="角丸四角形 27"/>
          <p:cNvSpPr/>
          <p:nvPr/>
        </p:nvSpPr>
        <p:spPr>
          <a:xfrm>
            <a:off x="1026086" y="2820008"/>
            <a:ext cx="1224637" cy="26576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日本</a:t>
            </a:r>
          </a:p>
        </p:txBody>
      </p:sp>
      <p:sp>
        <p:nvSpPr>
          <p:cNvPr id="29" name="角丸四角形 28"/>
          <p:cNvSpPr/>
          <p:nvPr/>
        </p:nvSpPr>
        <p:spPr>
          <a:xfrm>
            <a:off x="2674255" y="2813461"/>
            <a:ext cx="1224637" cy="26576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アメリカ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4467729" y="2847444"/>
            <a:ext cx="1224637" cy="26576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ドイツ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605842" y="3360041"/>
            <a:ext cx="869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u="sng" dirty="0">
                <a:solidFill>
                  <a:schemeClr val="bg1"/>
                </a:solidFill>
              </a:rPr>
              <a:t>19.6%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238465" y="3130931"/>
            <a:ext cx="5826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u="sng" dirty="0">
                <a:solidFill>
                  <a:schemeClr val="bg1"/>
                </a:solidFill>
              </a:rPr>
              <a:t>8.1%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014472" y="3210893"/>
            <a:ext cx="67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u="sng" dirty="0">
                <a:solidFill>
                  <a:schemeClr val="bg1"/>
                </a:solidFill>
              </a:rPr>
              <a:t>12.5%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932787" y="3673654"/>
            <a:ext cx="869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7.2%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680434" y="3126369"/>
            <a:ext cx="869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4.9%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608563" y="3319892"/>
            <a:ext cx="869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5.9%</a:t>
            </a:r>
          </a:p>
        </p:txBody>
      </p:sp>
      <p:graphicFrame>
        <p:nvGraphicFramePr>
          <p:cNvPr id="41" name="表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286570"/>
              </p:ext>
            </p:extLst>
          </p:nvPr>
        </p:nvGraphicFramePr>
        <p:xfrm>
          <a:off x="745670" y="4980178"/>
          <a:ext cx="4943455" cy="1049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3455">
                  <a:extLst>
                    <a:ext uri="{9D8B030D-6E8A-4147-A177-3AD203B41FA5}">
                      <a16:colId xmlns:a16="http://schemas.microsoft.com/office/drawing/2014/main" val="350560475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6088448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20701892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998994896"/>
                    </a:ext>
                  </a:extLst>
                </a:gridCol>
              </a:tblGrid>
              <a:tr h="247518">
                <a:tc>
                  <a:txBody>
                    <a:bodyPr/>
                    <a:lstStyle/>
                    <a:p>
                      <a:endParaRPr kumimoji="1" lang="ja-JP" alt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 smtClean="0">
                          <a:solidFill>
                            <a:schemeClr val="tx1"/>
                          </a:solidFill>
                        </a:rPr>
                        <a:t>日本</a:t>
                      </a:r>
                      <a:endParaRPr kumimoji="1" lang="ja-JP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 smtClean="0"/>
                        <a:t>アメリカ</a:t>
                      </a:r>
                      <a:endParaRPr kumimoji="1" lang="ja-JP" altLang="en-US" sz="105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 smtClean="0"/>
                        <a:t>ドイツ</a:t>
                      </a:r>
                      <a:endParaRPr kumimoji="1" lang="ja-JP" altLang="en-US" sz="105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786104"/>
                  </a:ext>
                </a:extLst>
              </a:tr>
              <a:tr h="495037">
                <a:tc>
                  <a:txBody>
                    <a:bodyPr/>
                    <a:lstStyle/>
                    <a:p>
                      <a:r>
                        <a:rPr kumimoji="1" lang="ja-JP" altLang="en-US" sz="1050" b="1" dirty="0" smtClean="0"/>
                        <a:t>経済の一極集中の割合</a:t>
                      </a:r>
                      <a:endParaRPr kumimoji="1" lang="en-US" altLang="ja-JP" sz="1050" b="1" dirty="0" smtClean="0"/>
                    </a:p>
                    <a:p>
                      <a:r>
                        <a:rPr kumimoji="1" lang="ja-JP" altLang="en-US" sz="900" b="0" spc="-100" baseline="0" dirty="0" smtClean="0"/>
                        <a:t>（国内総生産に占める第１都市のＧＤＰ比率）</a:t>
                      </a:r>
                      <a:endParaRPr kumimoji="1" lang="ja-JP" altLang="en-US" sz="900" b="0" spc="-1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 smtClean="0">
                          <a:solidFill>
                            <a:schemeClr val="tx1"/>
                          </a:solidFill>
                        </a:rPr>
                        <a:t>１９．６％</a:t>
                      </a:r>
                      <a:endParaRPr kumimoji="1" lang="ja-JP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８．１％</a:t>
                      </a:r>
                      <a:endParaRPr kumimoji="1" lang="ja-JP" alt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１２．５％</a:t>
                      </a:r>
                      <a:endParaRPr kumimoji="1" lang="ja-JP" alt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3039706"/>
                  </a:ext>
                </a:extLst>
              </a:tr>
              <a:tr h="272270">
                <a:tc>
                  <a:txBody>
                    <a:bodyPr/>
                    <a:lstStyle/>
                    <a:p>
                      <a:r>
                        <a:rPr kumimoji="1" lang="ja-JP" altLang="en-US" sz="1050" b="1" dirty="0" smtClean="0"/>
                        <a:t>第１・第２都市の比率</a:t>
                      </a:r>
                      <a:endParaRPr kumimoji="1" lang="ja-JP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 smtClean="0">
                          <a:solidFill>
                            <a:schemeClr val="tx1"/>
                          </a:solidFill>
                        </a:rPr>
                        <a:t>３：１</a:t>
                      </a:r>
                      <a:endParaRPr kumimoji="1" lang="ja-JP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２：１</a:t>
                      </a:r>
                      <a:endParaRPr kumimoji="1" lang="ja-JP" alt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２：１</a:t>
                      </a:r>
                      <a:endParaRPr kumimoji="1" lang="ja-JP" alt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7088023"/>
                  </a:ext>
                </a:extLst>
              </a:tr>
            </a:tbl>
          </a:graphicData>
        </a:graphic>
      </p:graphicFrame>
      <p:sp>
        <p:nvSpPr>
          <p:cNvPr id="42" name="角丸四角形 41"/>
          <p:cNvSpPr/>
          <p:nvPr/>
        </p:nvSpPr>
        <p:spPr>
          <a:xfrm>
            <a:off x="2954192" y="4950350"/>
            <a:ext cx="969084" cy="1089538"/>
          </a:xfrm>
          <a:prstGeom prst="roundRect">
            <a:avLst>
              <a:gd name="adj" fmla="val 4634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4CF59F8-A367-4EC1-83BF-5D400B8A4CCC}"/>
              </a:ext>
            </a:extLst>
          </p:cNvPr>
          <p:cNvSpPr txBox="1"/>
          <p:nvPr/>
        </p:nvSpPr>
        <p:spPr>
          <a:xfrm>
            <a:off x="764929" y="6309529"/>
            <a:ext cx="649221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217984" indent="-217984"/>
            <a:r>
              <a:rPr lang="ja-JP" altLang="en-US" sz="1200" dirty="0"/>
              <a:t>　</a:t>
            </a:r>
            <a:r>
              <a:rPr lang="en-US" altLang="ja-JP" sz="1200" dirty="0"/>
              <a:t>※</a:t>
            </a:r>
            <a:r>
              <a:rPr lang="ja-JP" altLang="en-US" sz="1200" dirty="0"/>
              <a:t>アメリカ・ドイツの国単位はＯＥＣＤ、都市別はブルッキングス研究所の公表値</a:t>
            </a:r>
            <a:endParaRPr lang="en-US" altLang="ja-JP" sz="12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633228" y="2460923"/>
            <a:ext cx="34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+mn-ea"/>
              </a:rPr>
              <a:t>海外主要都市におけるＧＤＰ比較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6561438" y="2971734"/>
            <a:ext cx="4082719" cy="406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Aft>
                <a:spcPts val="0"/>
              </a:spcAft>
            </a:pPr>
            <a:r>
              <a:rPr kumimoji="1" lang="ja-JP" altLang="en-US" sz="2000" spc="-1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▽　東京一極集中の弊害</a:t>
            </a:r>
            <a:endParaRPr kumimoji="1" lang="en-US" altLang="ja-JP" sz="2000" spc="-15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722472" y="3496399"/>
            <a:ext cx="4645896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Aft>
                <a:spcPts val="0"/>
              </a:spcAft>
            </a:pPr>
            <a:r>
              <a:rPr kumimoji="1" lang="ja-JP" altLang="en-US" spc="-1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　首都直下地震発生時の最大被害推計額</a:t>
            </a:r>
            <a:endParaRPr kumimoji="1" lang="en-US" altLang="ja-JP" spc="-1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  <a:spcAft>
                <a:spcPts val="0"/>
              </a:spcAft>
            </a:pPr>
            <a:r>
              <a:rPr kumimoji="1" lang="ja-JP" altLang="en-US" spc="-1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pc="-1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➡　</a:t>
            </a:r>
            <a:r>
              <a:rPr kumimoji="1" lang="ja-JP" altLang="en-US" u="sng" spc="-1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約</a:t>
            </a:r>
            <a:r>
              <a:rPr kumimoji="1" lang="en-US" altLang="ja-JP" u="sng" spc="-1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95</a:t>
            </a:r>
            <a:r>
              <a:rPr kumimoji="1" lang="ja-JP" altLang="en-US" u="sng" spc="-1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兆円</a:t>
            </a:r>
            <a:endParaRPr kumimoji="1" lang="en-US" altLang="ja-JP" u="sng" spc="-15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500"/>
              </a:lnSpc>
              <a:spcAft>
                <a:spcPts val="0"/>
              </a:spcAft>
            </a:pPr>
            <a:endParaRPr kumimoji="1" lang="en-US" altLang="ja-JP" u="sng" spc="-15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500"/>
              </a:lnSpc>
              <a:spcAft>
                <a:spcPts val="0"/>
              </a:spcAft>
            </a:pPr>
            <a:r>
              <a:rPr kumimoji="1" lang="ja-JP" altLang="en-US" spc="-1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kumimoji="1" lang="ja-JP" altLang="en-US" spc="-1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世界</a:t>
            </a:r>
            <a:r>
              <a:rPr kumimoji="1" lang="ja-JP" altLang="en-US" spc="-1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の大都市の自然災害リスク</a:t>
            </a:r>
            <a:r>
              <a:rPr kumimoji="1" lang="ja-JP" altLang="en-US" spc="-1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指数</a:t>
            </a:r>
            <a:endParaRPr kumimoji="1" lang="en-US" altLang="ja-JP" spc="-1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  <a:spcAft>
                <a:spcPts val="0"/>
              </a:spcAft>
            </a:pPr>
            <a:r>
              <a:rPr kumimoji="1" lang="ja-JP" altLang="en-US" spc="-1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pc="-1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➡　</a:t>
            </a:r>
            <a:r>
              <a:rPr kumimoji="1" lang="ja-JP" altLang="en-US" u="sng" spc="-1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東京</a:t>
            </a:r>
            <a:r>
              <a:rPr kumimoji="1" lang="ja-JP" altLang="en-US" u="sng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kumimoji="1" lang="ja-JP" altLang="en-US" u="sng" spc="-1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横浜が世界</a:t>
            </a:r>
            <a:r>
              <a:rPr kumimoji="1" lang="ja-JP" altLang="en-US" u="sng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主要</a:t>
            </a:r>
            <a:r>
              <a:rPr kumimoji="1" lang="en-US" altLang="ja-JP" u="sng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50</a:t>
            </a:r>
            <a:r>
              <a:rPr kumimoji="1" lang="ja-JP" altLang="en-US" u="sng" spc="-1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都市でワースト１</a:t>
            </a:r>
            <a:r>
              <a:rPr kumimoji="1" lang="ja-JP" altLang="en-US" sz="2000" spc="-1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kumimoji="1" lang="ja-JP" altLang="en-US" sz="1400" spc="-1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27604" y="2852272"/>
            <a:ext cx="5172993" cy="3177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61117" y="5417050"/>
            <a:ext cx="3568606" cy="481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出典</a:t>
            </a:r>
            <a:r>
              <a:rPr kumimoji="1"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：</a:t>
            </a:r>
            <a:r>
              <a:rPr kumimoji="1" lang="zh-TW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中央</a:t>
            </a:r>
            <a:r>
              <a:rPr kumimoji="1" lang="zh-TW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防災会議防災対策推進検討</a:t>
            </a:r>
            <a:r>
              <a:rPr kumimoji="1" lang="zh-TW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会議</a:t>
            </a:r>
            <a:endParaRPr kumimoji="1" lang="en-US" altLang="zh-TW" sz="10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</a:t>
            </a:r>
            <a:r>
              <a:rPr kumimoji="1" lang="zh-TW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首都直下地震対策検討ＷＧ「最終報告」</a:t>
            </a:r>
            <a:r>
              <a:rPr kumimoji="1"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kumimoji="1"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2013</a:t>
            </a:r>
            <a:r>
              <a:rPr kumimoji="1"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年）、</a:t>
            </a:r>
            <a:endParaRPr kumimoji="1" lang="en-US" altLang="zh-TW" sz="10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</a:t>
            </a:r>
            <a:r>
              <a:rPr kumimoji="1"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ミュンヘン</a:t>
            </a:r>
            <a:r>
              <a:rPr kumimoji="1"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再保険会社アニュアル・レポート（</a:t>
            </a:r>
            <a:r>
              <a:rPr kumimoji="1" lang="en-US" altLang="ja-JP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2003</a:t>
            </a:r>
            <a:r>
              <a:rPr kumimoji="1"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年３月）</a:t>
            </a:r>
          </a:p>
        </p:txBody>
      </p:sp>
    </p:spTree>
    <p:extLst>
      <p:ext uri="{BB962C8B-B14F-4D97-AF65-F5344CB8AC3E}">
        <p14:creationId xmlns:p14="http://schemas.microsoft.com/office/powerpoint/2010/main" val="145250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>
            <a:cxnSpLocks/>
          </p:cNvCxnSpPr>
          <p:nvPr/>
        </p:nvCxnSpPr>
        <p:spPr>
          <a:xfrm>
            <a:off x="838200" y="779394"/>
            <a:ext cx="10018690" cy="6217"/>
          </a:xfrm>
          <a:prstGeom prst="line">
            <a:avLst/>
          </a:prstGeom>
          <a:ln w="76200">
            <a:solidFill>
              <a:srgbClr val="C0000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21971" y="6477422"/>
            <a:ext cx="2743200" cy="365125"/>
          </a:xfrm>
        </p:spPr>
        <p:txBody>
          <a:bodyPr/>
          <a:lstStyle/>
          <a:p>
            <a:fld id="{4CFCB8D1-E384-4ABF-9F79-4EB3205F8B48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543224" y="1182353"/>
            <a:ext cx="113767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急速なデジタル化への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対応①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〇デジタル技術を用いた経済の変化に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向けた日本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企業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の意識は米国企業よりも低い。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/>
          <a:srcRect l="15840" t="31670" r="16504" b="12173"/>
          <a:stretch/>
        </p:blipFill>
        <p:spPr>
          <a:xfrm>
            <a:off x="6532379" y="1112223"/>
            <a:ext cx="5191047" cy="242248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4CF59F8-A367-4EC1-83BF-5D400B8A4CCC}"/>
              </a:ext>
            </a:extLst>
          </p:cNvPr>
          <p:cNvSpPr txBox="1"/>
          <p:nvPr/>
        </p:nvSpPr>
        <p:spPr>
          <a:xfrm>
            <a:off x="7124490" y="3367175"/>
            <a:ext cx="400682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7984" indent="-217984"/>
            <a:r>
              <a:rPr lang="ja-JP" altLang="en-US" sz="1000" dirty="0"/>
              <a:t>出典</a:t>
            </a:r>
            <a:r>
              <a:rPr lang="ja-JP" altLang="en-US" sz="1000" dirty="0" smtClean="0"/>
              <a:t>：内閣官房　成長戦略会議（第</a:t>
            </a:r>
            <a:r>
              <a:rPr lang="ja-JP" altLang="en-US" sz="1000" dirty="0"/>
              <a:t>９</a:t>
            </a:r>
            <a:r>
              <a:rPr lang="ja-JP" altLang="en-US" sz="1000" dirty="0" smtClean="0"/>
              <a:t>回）</a:t>
            </a:r>
            <a:endParaRPr lang="en-US" altLang="ja-JP" sz="1050" dirty="0">
              <a:latin typeface="+mn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3223" y="3973647"/>
            <a:ext cx="59033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急速なデジタル化への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対応②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〇日本企業のデジタル化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は、世界の企業に比べ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かけて改善傾向だが、依然としてギャップ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存在。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194126" y="3735898"/>
            <a:ext cx="3996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ja-JP" sz="1200" kern="100" dirty="0">
                <a:latin typeface="+mn-ea"/>
                <a:cs typeface="Times New Roman" panose="02020603050405020304" pitchFamily="18" charset="0"/>
              </a:rPr>
              <a:t>＜デジタルトランスフォーメーション企業の割合</a:t>
            </a:r>
            <a:r>
              <a:rPr lang="en-US" altLang="ja-JP" sz="1200" kern="1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ja-JP" altLang="ja-JP" sz="1200" kern="100" dirty="0">
                <a:latin typeface="+mn-ea"/>
                <a:cs typeface="Times New Roman" panose="02020603050405020304" pitchFamily="18" charset="0"/>
              </a:rPr>
              <a:t>％</a:t>
            </a:r>
            <a:r>
              <a:rPr lang="en-US" altLang="ja-JP" sz="1200" kern="100" dirty="0">
                <a:latin typeface="+mn-ea"/>
                <a:cs typeface="Times New Roman" panose="02020603050405020304" pitchFamily="18" charset="0"/>
              </a:rPr>
              <a:t>)</a:t>
            </a:r>
            <a:r>
              <a:rPr lang="ja-JP" altLang="ja-JP" sz="1200" kern="100" dirty="0">
                <a:latin typeface="+mn-ea"/>
                <a:cs typeface="Times New Roman" panose="02020603050405020304" pitchFamily="18" charset="0"/>
              </a:rPr>
              <a:t>＞</a:t>
            </a:r>
          </a:p>
        </p:txBody>
      </p:sp>
      <p:pic>
        <p:nvPicPr>
          <p:cNvPr id="20" name="図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23" y="3968065"/>
            <a:ext cx="5290363" cy="26134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テキスト ボックス 5"/>
          <p:cNvSpPr txBox="1">
            <a:spLocks noChangeArrowheads="1"/>
          </p:cNvSpPr>
          <p:nvPr/>
        </p:nvSpPr>
        <p:spPr bwMode="auto">
          <a:xfrm>
            <a:off x="7178595" y="6496854"/>
            <a:ext cx="383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900" kern="100" dirty="0">
                <a:effectLst/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sz="9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資料</a:t>
            </a:r>
            <a:r>
              <a:rPr lang="en-US" sz="9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)Dell Technologies</a:t>
            </a:r>
            <a:r>
              <a:rPr lang="ja-JP" sz="9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lang="en-US" sz="9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DIGITAL TRANSFORMATION INDEX</a:t>
            </a:r>
            <a:r>
              <a:rPr lang="ja-JP" sz="900" kern="100" dirty="0" smtClean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」</a:t>
            </a:r>
            <a:r>
              <a:rPr lang="ja-JP" altLang="en-US" sz="900" kern="100" dirty="0" smtClean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lang="en-US" altLang="ja-JP" sz="900" kern="100" dirty="0" smtClean="0">
              <a:effectLst/>
              <a:latin typeface="游明朝" panose="02020400000000000000" pitchFamily="18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altLang="en-US" sz="900" kern="100" dirty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900" kern="100" dirty="0" smtClean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</a:t>
            </a:r>
            <a:r>
              <a:rPr lang="en-US" altLang="ja-JP" sz="900" kern="100" dirty="0" smtClean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900" kern="100" dirty="0" smtClean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数値は、小数点以下四捨五入して記載。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38200" y="120424"/>
            <a:ext cx="10515600" cy="834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世界の潮流と日本の状況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261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20424"/>
            <a:ext cx="10515600" cy="834501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世界の潮流と日本の状況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4" name="直線コネクタ 3"/>
          <p:cNvCxnSpPr>
            <a:cxnSpLocks/>
          </p:cNvCxnSpPr>
          <p:nvPr/>
        </p:nvCxnSpPr>
        <p:spPr>
          <a:xfrm>
            <a:off x="838200" y="779394"/>
            <a:ext cx="10018690" cy="6217"/>
          </a:xfrm>
          <a:prstGeom prst="line">
            <a:avLst/>
          </a:prstGeom>
          <a:ln w="76200">
            <a:solidFill>
              <a:srgbClr val="C0000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21971" y="6477422"/>
            <a:ext cx="2743200" cy="365125"/>
          </a:xfrm>
        </p:spPr>
        <p:txBody>
          <a:bodyPr/>
          <a:lstStyle/>
          <a:p>
            <a:fld id="{4CFCB8D1-E384-4ABF-9F79-4EB3205F8B48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543224" y="1182353"/>
            <a:ext cx="568838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急速なデジタル化への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対応③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〇欧米諸国では、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IT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人材の半数以上が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IT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企業以外の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ユーザー企業に所属しているのに対し、日本の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IT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人材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は、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72.0%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IT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企業に所属。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l="15231" t="31415" r="15848" b="8513"/>
          <a:stretch/>
        </p:blipFill>
        <p:spPr>
          <a:xfrm>
            <a:off x="6552887" y="3919222"/>
            <a:ext cx="5302377" cy="259836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CF59F8-A367-4EC1-83BF-5D400B8A4CCC}"/>
              </a:ext>
            </a:extLst>
          </p:cNvPr>
          <p:cNvSpPr txBox="1"/>
          <p:nvPr/>
        </p:nvSpPr>
        <p:spPr>
          <a:xfrm>
            <a:off x="8158348" y="6500412"/>
            <a:ext cx="400682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7984" indent="-217984"/>
            <a:r>
              <a:rPr lang="ja-JP" altLang="en-US" sz="1000" dirty="0"/>
              <a:t>出典</a:t>
            </a:r>
            <a:r>
              <a:rPr lang="ja-JP" altLang="en-US" sz="1000" dirty="0" smtClean="0"/>
              <a:t>：内閣官房　成長戦略会議（第</a:t>
            </a:r>
            <a:r>
              <a:rPr lang="en-US" altLang="ja-JP" sz="1000" dirty="0" smtClean="0"/>
              <a:t>4</a:t>
            </a:r>
            <a:r>
              <a:rPr lang="ja-JP" altLang="en-US" sz="1000" dirty="0" smtClean="0"/>
              <a:t>回）</a:t>
            </a:r>
            <a:endParaRPr lang="en-US" altLang="ja-JP" sz="1050" dirty="0">
              <a:latin typeface="+mn-ea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43224" y="4243964"/>
            <a:ext cx="1132928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日本の金融市場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〇日本の資産運用残高は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5.8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兆ドルと香港（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2.9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兆ドル）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やシンガポール（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2.5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兆ドル）より大きい。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〇一方、取引所の時価総額の対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GDP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比率については、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香港が日本の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9.9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倍。また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資産運用業者数は大幅に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少ない。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/>
          <a:srcRect t="16479"/>
          <a:stretch/>
        </p:blipFill>
        <p:spPr>
          <a:xfrm>
            <a:off x="6365332" y="907342"/>
            <a:ext cx="5302141" cy="252979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4"/>
          <a:srcRect b="24171"/>
          <a:stretch/>
        </p:blipFill>
        <p:spPr>
          <a:xfrm>
            <a:off x="6683993" y="3451707"/>
            <a:ext cx="4922520" cy="268899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24D99DC-8F2A-4B8C-9C15-9527F599BE9E}"/>
              </a:ext>
            </a:extLst>
          </p:cNvPr>
          <p:cNvSpPr/>
          <p:nvPr/>
        </p:nvSpPr>
        <p:spPr>
          <a:xfrm>
            <a:off x="7799572" y="3735300"/>
            <a:ext cx="332419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tabLst>
                <a:tab pos="920282" algn="l"/>
              </a:tabLst>
            </a:pPr>
            <a:r>
              <a:rPr lang="ja-JP" altLang="en-US" sz="700" dirty="0">
                <a:latin typeface="+mn-ea"/>
                <a:cs typeface="メイリオ" panose="020B0604030504040204" pitchFamily="50" charset="-128"/>
              </a:rPr>
              <a:t>出典</a:t>
            </a:r>
            <a:r>
              <a:rPr lang="ja-JP" altLang="en-US" sz="700" dirty="0" smtClean="0">
                <a:latin typeface="+mn-ea"/>
                <a:cs typeface="メイリオ" panose="020B0604030504040204" pitchFamily="50" charset="-128"/>
              </a:rPr>
              <a:t>：内閣官房 成長戦略会議事務局 「基礎資料」（令和３年４月）</a:t>
            </a:r>
            <a:endParaRPr lang="en-US" altLang="ja-JP" sz="700" b="1" dirty="0">
              <a:solidFill>
                <a:srgbClr val="000099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104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20424"/>
            <a:ext cx="10515600" cy="834501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世界の潮流と日本の状況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4" name="直線コネクタ 3"/>
          <p:cNvCxnSpPr>
            <a:cxnSpLocks/>
          </p:cNvCxnSpPr>
          <p:nvPr/>
        </p:nvCxnSpPr>
        <p:spPr>
          <a:xfrm>
            <a:off x="838200" y="779394"/>
            <a:ext cx="10018690" cy="6217"/>
          </a:xfrm>
          <a:prstGeom prst="line">
            <a:avLst/>
          </a:prstGeom>
          <a:ln w="76200">
            <a:solidFill>
              <a:srgbClr val="C0000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21971" y="6477422"/>
            <a:ext cx="2743200" cy="365125"/>
          </a:xfrm>
        </p:spPr>
        <p:txBody>
          <a:bodyPr/>
          <a:lstStyle/>
          <a:p>
            <a:fld id="{4CFCB8D1-E384-4ABF-9F79-4EB3205F8B48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A2D98174-1560-4848-9103-D5956A54C6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226633"/>
              </p:ext>
            </p:extLst>
          </p:nvPr>
        </p:nvGraphicFramePr>
        <p:xfrm>
          <a:off x="6096000" y="967685"/>
          <a:ext cx="5503160" cy="271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9947750-E7DC-44B4-B02E-CF02961324B9}"/>
              </a:ext>
            </a:extLst>
          </p:cNvPr>
          <p:cNvSpPr txBox="1"/>
          <p:nvPr/>
        </p:nvSpPr>
        <p:spPr>
          <a:xfrm>
            <a:off x="4231043" y="3388380"/>
            <a:ext cx="2285872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952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（</a:t>
            </a:r>
            <a:r>
              <a:rPr lang="ja-JP" altLang="en-US" sz="952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出典</a:t>
            </a:r>
            <a:r>
              <a:rPr lang="ja-JP" altLang="en-US" sz="952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）</a:t>
            </a:r>
            <a:r>
              <a:rPr lang="ja-JP" altLang="en-US" sz="952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日本取引所</a:t>
            </a:r>
            <a:r>
              <a:rPr lang="ja-JP" altLang="en-US" sz="952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グループ提供資料</a:t>
            </a:r>
            <a:endParaRPr lang="ja-JP" altLang="en-US" sz="952" dirty="0">
              <a:solidFill>
                <a:prstClr val="black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09733" y="1042599"/>
            <a:ext cx="586542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世界のデリバティブ取引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〇取引高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年前と比べて、約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倍と増加傾向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</a:p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〇これ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まで中心であった株式・金利関連の先物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オプションに加え、コモディティ関連取引も増加。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9733" y="3995474"/>
            <a:ext cx="113292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投資家層の変化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〇情報ネットワークと売買システムの進展により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投資家層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がグローバルに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拡大。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21714" t="16185" r="7483" b="13480"/>
          <a:stretch/>
        </p:blipFill>
        <p:spPr>
          <a:xfrm>
            <a:off x="6475160" y="3766293"/>
            <a:ext cx="5316566" cy="296940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947750-E7DC-44B4-B02E-CF02961324B9}"/>
              </a:ext>
            </a:extLst>
          </p:cNvPr>
          <p:cNvSpPr txBox="1"/>
          <p:nvPr/>
        </p:nvSpPr>
        <p:spPr>
          <a:xfrm>
            <a:off x="4189288" y="6477422"/>
            <a:ext cx="2285872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9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（出所）日本取引所グループウェブサイト</a:t>
            </a:r>
          </a:p>
        </p:txBody>
      </p:sp>
    </p:spTree>
    <p:extLst>
      <p:ext uri="{BB962C8B-B14F-4D97-AF65-F5344CB8AC3E}">
        <p14:creationId xmlns:p14="http://schemas.microsoft.com/office/powerpoint/2010/main" val="86323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20424"/>
            <a:ext cx="10515600" cy="834501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世界の潮流と日本の状況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4" name="直線コネクタ 3"/>
          <p:cNvCxnSpPr>
            <a:cxnSpLocks/>
          </p:cNvCxnSpPr>
          <p:nvPr/>
        </p:nvCxnSpPr>
        <p:spPr>
          <a:xfrm>
            <a:off x="838200" y="779394"/>
            <a:ext cx="10018690" cy="6217"/>
          </a:xfrm>
          <a:prstGeom prst="line">
            <a:avLst/>
          </a:prstGeom>
          <a:ln w="76200">
            <a:solidFill>
              <a:srgbClr val="C0000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21971" y="6477422"/>
            <a:ext cx="2743200" cy="365125"/>
          </a:xfrm>
        </p:spPr>
        <p:txBody>
          <a:bodyPr/>
          <a:lstStyle/>
          <a:p>
            <a:fld id="{4CFCB8D1-E384-4ABF-9F79-4EB3205F8B48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2"/>
          <a:srcRect t="18630"/>
          <a:stretch/>
        </p:blipFill>
        <p:spPr>
          <a:xfrm>
            <a:off x="6037234" y="1083238"/>
            <a:ext cx="5316566" cy="2510321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24D99DC-8F2A-4B8C-9C15-9527F599BE9E}"/>
              </a:ext>
            </a:extLst>
          </p:cNvPr>
          <p:cNvSpPr/>
          <p:nvPr/>
        </p:nvSpPr>
        <p:spPr>
          <a:xfrm>
            <a:off x="5799257" y="3530717"/>
            <a:ext cx="7619071" cy="259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tabLst>
                <a:tab pos="920282" algn="l"/>
              </a:tabLst>
            </a:pPr>
            <a:r>
              <a:rPr lang="ja-JP" altLang="en-US" sz="1088" dirty="0">
                <a:latin typeface="+mn-ea"/>
                <a:cs typeface="メイリオ" panose="020B0604030504040204" pitchFamily="50" charset="-128"/>
              </a:rPr>
              <a:t>出典</a:t>
            </a:r>
            <a:r>
              <a:rPr lang="ja-JP" altLang="en-US" sz="1088" dirty="0" smtClean="0">
                <a:latin typeface="+mn-ea"/>
                <a:cs typeface="メイリオ" panose="020B0604030504040204" pitchFamily="50" charset="-128"/>
              </a:rPr>
              <a:t>：内閣官房 成長戦略会議事務局 経済産業省 経済産業政策局 「基礎資料」（令和３年３月）</a:t>
            </a:r>
            <a:endParaRPr lang="en-US" altLang="ja-JP" sz="1088" b="1" dirty="0">
              <a:solidFill>
                <a:srgbClr val="000099"/>
              </a:solidFill>
              <a:latin typeface="+mn-ea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95603" y="1066919"/>
            <a:ext cx="113292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ベンチャーキャピタル投資の国際比較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〇日本のベンチャーキャピタル投資額の対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GDP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比は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0.03%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で、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G7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諸国の中ではイタリアに次いで低い。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95603" y="3954902"/>
            <a:ext cx="108681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【ESG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投資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の拡大①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ESG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市場は、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2016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から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2020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年にかけて、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世界で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1.5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倍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、日本で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6.1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倍と拡大。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836" y="4003712"/>
            <a:ext cx="5373936" cy="2278743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343244" y="6506279"/>
            <a:ext cx="50093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　</a:t>
            </a:r>
            <a:r>
              <a:rPr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出典：</a:t>
            </a:r>
            <a:r>
              <a: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GLOBAL  SUSTAINABLE  INVESTMENT  REVIEW 2020</a:t>
            </a:r>
            <a:endParaRPr lang="ja-JP" altLang="en-US" sz="1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240493" y="4301150"/>
            <a:ext cx="22320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100" b="1" dirty="0" smtClean="0">
                <a:solidFill>
                  <a:srgbClr val="0070C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　地域</a:t>
            </a:r>
            <a:endParaRPr lang="ja-JP" altLang="en-US" sz="1100" b="1" dirty="0">
              <a:solidFill>
                <a:srgbClr val="0070C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240493" y="4577339"/>
            <a:ext cx="22320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欧州</a:t>
            </a:r>
            <a:endParaRPr lang="ja-JP" altLang="en-US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240493" y="4853721"/>
            <a:ext cx="22320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米国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6240493" y="5125206"/>
            <a:ext cx="22320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カナダ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6240493" y="5411506"/>
            <a:ext cx="22320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オーストラリア</a:t>
            </a:r>
            <a:endParaRPr lang="ja-JP" altLang="en-US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240493" y="5682991"/>
            <a:ext cx="22320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日本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6240493" y="5969291"/>
            <a:ext cx="22320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合計 （単位：</a:t>
            </a:r>
            <a:r>
              <a:rPr lang="en-US" altLang="ja-JP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10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億米ドル）</a:t>
            </a:r>
            <a:endParaRPr lang="ja-JP" altLang="en-US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128473" y="5680932"/>
            <a:ext cx="5262753" cy="24229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6128472" y="5990327"/>
            <a:ext cx="5262753" cy="23989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44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20424"/>
            <a:ext cx="10515600" cy="834501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世界の潮流と日本の状況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4" name="直線コネクタ 3"/>
          <p:cNvCxnSpPr>
            <a:cxnSpLocks/>
          </p:cNvCxnSpPr>
          <p:nvPr/>
        </p:nvCxnSpPr>
        <p:spPr>
          <a:xfrm>
            <a:off x="838200" y="779394"/>
            <a:ext cx="10018690" cy="6217"/>
          </a:xfrm>
          <a:prstGeom prst="line">
            <a:avLst/>
          </a:prstGeom>
          <a:ln w="76200">
            <a:solidFill>
              <a:srgbClr val="C0000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21971" y="6477422"/>
            <a:ext cx="2743200" cy="365125"/>
          </a:xfrm>
        </p:spPr>
        <p:txBody>
          <a:bodyPr/>
          <a:lstStyle/>
          <a:p>
            <a:fld id="{4CFCB8D1-E384-4ABF-9F79-4EB3205F8B48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485631" y="1197587"/>
            <a:ext cx="108681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【ESG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投資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の拡大②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〇世界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全体では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、グリーンボンド以外のソーシャルボンド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、サステナビリティボンドの発行も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増加。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〇株式や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債券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など投資手法も多様化。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72293" y="2398436"/>
            <a:ext cx="3727012" cy="398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サステイナブル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債券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の発行額＞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出典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Climate Bonds Initiative</a:t>
            </a:r>
            <a:endParaRPr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659CB45-3587-4936-A1F2-06EB11CB2BED}"/>
              </a:ext>
            </a:extLst>
          </p:cNvPr>
          <p:cNvSpPr/>
          <p:nvPr/>
        </p:nvSpPr>
        <p:spPr>
          <a:xfrm>
            <a:off x="1430781" y="6333543"/>
            <a:ext cx="3855198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69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69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資金使途が、環境改善（グリーン）や社会課題解決（ソーシャル）、</a:t>
            </a:r>
            <a:endParaRPr lang="en-US" altLang="ja-JP" sz="969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69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その双方（サステナビリティ）に資するプロジェクトに限定されている債券。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976" y="2869727"/>
            <a:ext cx="3990080" cy="2967242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6242491" y="2373401"/>
            <a:ext cx="3690708" cy="307777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400" spc="-7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kumimoji="1" lang="en-US" altLang="ja-JP" sz="1400" spc="-73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ESG</a:t>
            </a:r>
            <a:r>
              <a:rPr kumimoji="1" lang="ja-JP" altLang="en-US" sz="1400" spc="-7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資産世界合計の</a:t>
            </a:r>
            <a:r>
              <a:rPr kumimoji="1" lang="ja-JP" altLang="en-US" sz="1400" spc="-73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種類別内訳</a:t>
            </a:r>
            <a:r>
              <a:rPr lang="ja-JP" altLang="en-US" sz="1400" spc="-7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＞</a:t>
            </a:r>
            <a:endParaRPr kumimoji="1" lang="en-US" altLang="ja-JP" sz="1400" spc="-7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419900" y="2612581"/>
            <a:ext cx="5074734" cy="307777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400" spc="-73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出典：ファイナンス</a:t>
            </a:r>
            <a:r>
              <a:rPr kumimoji="1" lang="en-US" altLang="ja-JP" sz="1400" spc="-7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2020.1</a:t>
            </a:r>
            <a:r>
              <a:rPr kumimoji="1" lang="ja-JP" altLang="en-US" sz="1400" spc="-7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月号</a:t>
            </a:r>
            <a:r>
              <a:rPr kumimoji="1" lang="en-US" altLang="ja-JP" sz="1400" spc="-7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P39-40</a:t>
            </a:r>
          </a:p>
        </p:txBody>
      </p:sp>
      <p:pic>
        <p:nvPicPr>
          <p:cNvPr id="14" name="図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02" y="2946494"/>
            <a:ext cx="4747357" cy="3387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46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20424"/>
            <a:ext cx="10515600" cy="834501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世界の潮流と日本の状況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4" name="直線コネクタ 3"/>
          <p:cNvCxnSpPr>
            <a:cxnSpLocks/>
          </p:cNvCxnSpPr>
          <p:nvPr/>
        </p:nvCxnSpPr>
        <p:spPr>
          <a:xfrm>
            <a:off x="838200" y="779394"/>
            <a:ext cx="10018690" cy="6217"/>
          </a:xfrm>
          <a:prstGeom prst="line">
            <a:avLst/>
          </a:prstGeom>
          <a:ln w="76200">
            <a:solidFill>
              <a:srgbClr val="C0000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21971" y="6477422"/>
            <a:ext cx="2743200" cy="365125"/>
          </a:xfrm>
        </p:spPr>
        <p:txBody>
          <a:bodyPr/>
          <a:lstStyle/>
          <a:p>
            <a:fld id="{4CFCB8D1-E384-4ABF-9F79-4EB3205F8B48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00144" y="1136841"/>
            <a:ext cx="62836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フィンテック投資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〇フィンテック投資は、案件数・投資額ともに増加傾向。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特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アジア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パシフィック地域で急速に加速している。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/>
          <a:srcRect l="14749" t="29911" r="16200" b="7763"/>
          <a:stretch/>
        </p:blipFill>
        <p:spPr>
          <a:xfrm>
            <a:off x="6783803" y="1015591"/>
            <a:ext cx="4939623" cy="2591419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7526600" y="3513861"/>
            <a:ext cx="3533285" cy="2724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出典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アクセンチュアによる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CB Insights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データの分析</a:t>
            </a: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0224" y="4067961"/>
            <a:ext cx="60510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家計の金融資産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○家計が保有する「現金・預金」残高は、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年前に比べ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5.5%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増の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1,056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兆円（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2021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月末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時点）。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○「現金・預金」の個人金融資産全体に対する割合は、</a:t>
            </a: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直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近では、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54.3%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（現金・預金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1,056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兆円、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全体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1,946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兆円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で、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ここ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以上大きな変化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ない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</a:p>
          <a:p>
            <a:r>
              <a:rPr lang="ja-JP" altLang="en-US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l="8602" t="25594" r="11575" b="6965"/>
          <a:stretch/>
        </p:blipFill>
        <p:spPr>
          <a:xfrm>
            <a:off x="6146313" y="4046793"/>
            <a:ext cx="5707630" cy="2711127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8034698" y="3814814"/>
            <a:ext cx="2062185" cy="253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 smtClean="0">
                <a:solidFill>
                  <a:schemeClr val="bg1"/>
                </a:solidFill>
              </a:rPr>
              <a:t>【</a:t>
            </a:r>
            <a:r>
              <a:rPr lang="ja-JP" altLang="en-US" sz="1050" dirty="0" smtClean="0">
                <a:solidFill>
                  <a:schemeClr val="bg1"/>
                </a:solidFill>
              </a:rPr>
              <a:t>家計</a:t>
            </a:r>
            <a:r>
              <a:rPr lang="ja-JP" altLang="en-US" sz="1050" dirty="0">
                <a:solidFill>
                  <a:schemeClr val="bg1"/>
                </a:solidFill>
              </a:rPr>
              <a:t>の金融</a:t>
            </a:r>
            <a:r>
              <a:rPr lang="ja-JP" altLang="en-US" sz="1050" dirty="0" smtClean="0">
                <a:solidFill>
                  <a:schemeClr val="bg1"/>
                </a:solidFill>
              </a:rPr>
              <a:t>資産　残高推移</a:t>
            </a:r>
            <a:r>
              <a:rPr lang="en-US" altLang="ja-JP" sz="1050" dirty="0" smtClean="0">
                <a:solidFill>
                  <a:schemeClr val="bg1"/>
                </a:solidFill>
              </a:rPr>
              <a:t>】</a:t>
            </a:r>
            <a:endParaRPr lang="en-US" altLang="ja-JP" sz="11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24D99DC-8F2A-4B8C-9C15-9527F599BE9E}"/>
              </a:ext>
            </a:extLst>
          </p:cNvPr>
          <p:cNvSpPr/>
          <p:nvPr/>
        </p:nvSpPr>
        <p:spPr>
          <a:xfrm>
            <a:off x="5733388" y="6557651"/>
            <a:ext cx="45435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tabLst>
                <a:tab pos="920282" algn="l"/>
              </a:tabLst>
            </a:pPr>
            <a:r>
              <a:rPr lang="ja-JP" altLang="en-US" sz="1000" dirty="0">
                <a:latin typeface="+mn-ea"/>
                <a:cs typeface="メイリオ" panose="020B0604030504040204" pitchFamily="50" charset="-128"/>
              </a:rPr>
              <a:t>出典</a:t>
            </a:r>
            <a:r>
              <a:rPr lang="ja-JP" altLang="en-US" sz="1000" dirty="0" smtClean="0">
                <a:latin typeface="+mn-ea"/>
                <a:cs typeface="メイリオ" panose="020B0604030504040204" pitchFamily="50" charset="-128"/>
              </a:rPr>
              <a:t>：日本銀行「資金循環統計（速報）」（</a:t>
            </a:r>
            <a:r>
              <a:rPr lang="en-US" altLang="ja-JP" sz="1000" dirty="0" smtClean="0">
                <a:latin typeface="+mn-ea"/>
                <a:cs typeface="メイリオ" panose="020B0604030504040204" pitchFamily="50" charset="-128"/>
              </a:rPr>
              <a:t>2021</a:t>
            </a:r>
            <a:r>
              <a:rPr lang="ja-JP" altLang="en-US" sz="1000" dirty="0" smtClean="0">
                <a:latin typeface="+mn-ea"/>
                <a:cs typeface="メイリオ" panose="020B0604030504040204" pitchFamily="50" charset="-128"/>
              </a:rPr>
              <a:t>年第</a:t>
            </a:r>
            <a:r>
              <a:rPr lang="en-US" altLang="ja-JP" sz="1000" dirty="0" smtClean="0">
                <a:latin typeface="+mn-ea"/>
                <a:cs typeface="メイリオ" panose="020B0604030504040204" pitchFamily="50" charset="-128"/>
              </a:rPr>
              <a:t>1</a:t>
            </a:r>
            <a:r>
              <a:rPr lang="ja-JP" altLang="en-US" sz="1000" dirty="0" smtClean="0">
                <a:latin typeface="+mn-ea"/>
                <a:cs typeface="メイリオ" panose="020B0604030504040204" pitchFamily="50" charset="-128"/>
              </a:rPr>
              <a:t>四半期）</a:t>
            </a:r>
            <a:endParaRPr lang="en-US" altLang="ja-JP" sz="1000" b="1" dirty="0">
              <a:solidFill>
                <a:srgbClr val="000099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879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1093</Words>
  <Application>Microsoft Office PowerPoint</Application>
  <PresentationFormat>ワイド画面</PresentationFormat>
  <Paragraphs>122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20" baseType="lpstr">
      <vt:lpstr>Meiryo UI</vt:lpstr>
      <vt:lpstr>ＭＳ Ｐゴシック</vt:lpstr>
      <vt:lpstr>UD デジタル 教科書体 NK-B</vt:lpstr>
      <vt:lpstr>UD デジタル 教科書体 NK-R</vt:lpstr>
      <vt:lpstr>メイリオ</vt:lpstr>
      <vt:lpstr>游ゴシック</vt:lpstr>
      <vt:lpstr>游ゴシック Light</vt:lpstr>
      <vt:lpstr>游明朝</vt:lpstr>
      <vt:lpstr>Arial</vt:lpstr>
      <vt:lpstr>Calibri</vt:lpstr>
      <vt:lpstr>Times New Roman</vt:lpstr>
      <vt:lpstr>Office テーマ</vt:lpstr>
      <vt:lpstr>参考資料 </vt:lpstr>
      <vt:lpstr>　世界の潮流と日本の状況</vt:lpstr>
      <vt:lpstr>PowerPoint プレゼンテーション</vt:lpstr>
      <vt:lpstr>　世界の潮流と日本の状況</vt:lpstr>
      <vt:lpstr>　世界の潮流と日本の状況</vt:lpstr>
      <vt:lpstr>　世界の潮流と日本の状況</vt:lpstr>
      <vt:lpstr>　世界の潮流と日本の状況</vt:lpstr>
      <vt:lpstr>　世界の潮流と日本の状況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国際金融都市OSAKA 戦略骨子素案（事務局作成） </dc:title>
  <cp:revision>20</cp:revision>
  <cp:lastPrinted>2021-09-03T07:56:54Z</cp:lastPrinted>
  <dcterms:modified xsi:type="dcterms:W3CDTF">2021-09-14T01:21:19Z</dcterms:modified>
</cp:coreProperties>
</file>